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Glacial Indifference Bold" charset="1" panose="00000800000000000000"/>
      <p:regular r:id="rId22"/>
    </p:embeddedFont>
    <p:embeddedFont>
      <p:font typeface="Glacial Indifference" charset="1" panose="00000000000000000000"/>
      <p:regular r:id="rId23"/>
    </p:embeddedFont>
    <p:embeddedFont>
      <p:font typeface="Canva Sans Bold" charset="1" panose="020B08030305010401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Slides/notesSlide2.xml" Type="http://schemas.openxmlformats.org/officeDocument/2006/relationships/notesSlide"/><Relationship Id="rId26" Target="notesSlides/notesSlide3.xml" Type="http://schemas.openxmlformats.org/officeDocument/2006/relationships/notesSlide"/><Relationship Id="rId27" Target="notesSlides/notesSlide4.xml" Type="http://schemas.openxmlformats.org/officeDocument/2006/relationships/notesSlide"/><Relationship Id="rId28" Target="notesSlides/notesSlide5.xml" Type="http://schemas.openxmlformats.org/officeDocument/2006/relationships/notesSlide"/><Relationship Id="rId29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7.xml" Type="http://schemas.openxmlformats.org/officeDocument/2006/relationships/notesSlide"/><Relationship Id="rId31" Target="notesSlides/notesSlide8.xml" Type="http://schemas.openxmlformats.org/officeDocument/2006/relationships/notesSlide"/><Relationship Id="rId32" Target="notesSlides/notesSlide9.xml" Type="http://schemas.openxmlformats.org/officeDocument/2006/relationships/notesSlide"/><Relationship Id="rId33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F8">
                <a:alpha val="100000"/>
              </a:srgbClr>
            </a:gs>
            <a:gs pos="100000">
              <a:srgbClr val="F3F3F2">
                <a:alpha val="100000"/>
              </a:srgbClr>
            </a:gs>
          </a:gsLst>
          <a:lin ang="54007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81384" y="8509370"/>
            <a:ext cx="5276630" cy="8804590"/>
          </a:xfrm>
          <a:custGeom>
            <a:avLst/>
            <a:gdLst/>
            <a:ahLst/>
            <a:cxnLst/>
            <a:rect r="r" b="b" t="t" l="l"/>
            <a:pathLst>
              <a:path h="8804590" w="5276630">
                <a:moveTo>
                  <a:pt x="0" y="0"/>
                </a:moveTo>
                <a:lnTo>
                  <a:pt x="5276630" y="0"/>
                </a:lnTo>
                <a:lnTo>
                  <a:pt x="5276630" y="8804590"/>
                </a:lnTo>
                <a:lnTo>
                  <a:pt x="0" y="8804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38005" y="8509370"/>
            <a:ext cx="5276630" cy="8804590"/>
          </a:xfrm>
          <a:custGeom>
            <a:avLst/>
            <a:gdLst/>
            <a:ahLst/>
            <a:cxnLst/>
            <a:rect r="r" b="b" t="t" l="l"/>
            <a:pathLst>
              <a:path h="8804590" w="5276630">
                <a:moveTo>
                  <a:pt x="0" y="0"/>
                </a:moveTo>
                <a:lnTo>
                  <a:pt x="5276630" y="0"/>
                </a:lnTo>
                <a:lnTo>
                  <a:pt x="5276630" y="8804590"/>
                </a:lnTo>
                <a:lnTo>
                  <a:pt x="0" y="8804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80016" y="8509370"/>
            <a:ext cx="5276630" cy="8804590"/>
          </a:xfrm>
          <a:custGeom>
            <a:avLst/>
            <a:gdLst/>
            <a:ahLst/>
            <a:cxnLst/>
            <a:rect r="r" b="b" t="t" l="l"/>
            <a:pathLst>
              <a:path h="8804590" w="5276630">
                <a:moveTo>
                  <a:pt x="0" y="0"/>
                </a:moveTo>
                <a:lnTo>
                  <a:pt x="5276630" y="0"/>
                </a:lnTo>
                <a:lnTo>
                  <a:pt x="5276630" y="8804590"/>
                </a:lnTo>
                <a:lnTo>
                  <a:pt x="0" y="8804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76320" y="-3308170"/>
            <a:ext cx="7378268" cy="6455968"/>
          </a:xfrm>
          <a:custGeom>
            <a:avLst/>
            <a:gdLst/>
            <a:ahLst/>
            <a:cxnLst/>
            <a:rect r="r" b="b" t="t" l="l"/>
            <a:pathLst>
              <a:path h="6455968" w="7378268">
                <a:moveTo>
                  <a:pt x="0" y="0"/>
                </a:moveTo>
                <a:lnTo>
                  <a:pt x="7378268" y="0"/>
                </a:lnTo>
                <a:lnTo>
                  <a:pt x="7378268" y="6455968"/>
                </a:lnTo>
                <a:lnTo>
                  <a:pt x="0" y="6455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13650">
            <a:off x="-123794" y="7010826"/>
            <a:ext cx="4797488" cy="0"/>
          </a:xfrm>
          <a:prstGeom prst="line">
            <a:avLst/>
          </a:prstGeom>
          <a:ln cap="rnd" w="9525">
            <a:solidFill>
              <a:srgbClr val="3636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858014" y="3847679"/>
            <a:ext cx="8723350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b="true" sz="9999">
                <a:solidFill>
                  <a:srgbClr val="36363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Resume Match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2796" y="5585696"/>
            <a:ext cx="1344855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36363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 Job Description and Resume Matching System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74659" y="9028984"/>
            <a:ext cx="612338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36363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Pavani Chella - G41309434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36363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Yasaswitha Gaddam - G31728688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F8">
                <a:alpha val="100000"/>
              </a:srgbClr>
            </a:gs>
            <a:gs pos="100000">
              <a:srgbClr val="F3F3F2">
                <a:alpha val="100000"/>
              </a:srgbClr>
            </a:gs>
          </a:gsLst>
          <a:lin ang="54007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90254" y="-2292168"/>
            <a:ext cx="7378846" cy="6456474"/>
          </a:xfrm>
          <a:custGeom>
            <a:avLst/>
            <a:gdLst/>
            <a:ahLst/>
            <a:cxnLst/>
            <a:rect r="r" b="b" t="t" l="l"/>
            <a:pathLst>
              <a:path h="6456474" w="7378846">
                <a:moveTo>
                  <a:pt x="0" y="0"/>
                </a:moveTo>
                <a:lnTo>
                  <a:pt x="7378846" y="0"/>
                </a:lnTo>
                <a:lnTo>
                  <a:pt x="7378846" y="6456474"/>
                </a:lnTo>
                <a:lnTo>
                  <a:pt x="0" y="64564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11359" y="7216026"/>
            <a:ext cx="5276630" cy="8804590"/>
          </a:xfrm>
          <a:custGeom>
            <a:avLst/>
            <a:gdLst/>
            <a:ahLst/>
            <a:cxnLst/>
            <a:rect r="r" b="b" t="t" l="l"/>
            <a:pathLst>
              <a:path h="8804590" w="5276630">
                <a:moveTo>
                  <a:pt x="0" y="0"/>
                </a:moveTo>
                <a:lnTo>
                  <a:pt x="5276630" y="0"/>
                </a:lnTo>
                <a:lnTo>
                  <a:pt x="5276630" y="8804590"/>
                </a:lnTo>
                <a:lnTo>
                  <a:pt x="0" y="8804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3488363" y="6927508"/>
            <a:ext cx="19050" cy="5143650"/>
          </a:xfrm>
          <a:prstGeom prst="line">
            <a:avLst/>
          </a:prstGeom>
          <a:ln cap="rnd" w="9525">
            <a:solidFill>
              <a:srgbClr val="3636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9524706" y="6927490"/>
            <a:ext cx="19050" cy="5143650"/>
          </a:xfrm>
          <a:prstGeom prst="line">
            <a:avLst/>
          </a:prstGeom>
          <a:ln cap="rnd" w="9525">
            <a:solidFill>
              <a:srgbClr val="3636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333808" y="2603207"/>
            <a:ext cx="2364782" cy="2540293"/>
          </a:xfrm>
          <a:custGeom>
            <a:avLst/>
            <a:gdLst/>
            <a:ahLst/>
            <a:cxnLst/>
            <a:rect r="r" b="b" t="t" l="l"/>
            <a:pathLst>
              <a:path h="2540293" w="2364782">
                <a:moveTo>
                  <a:pt x="0" y="0"/>
                </a:moveTo>
                <a:lnTo>
                  <a:pt x="2364782" y="0"/>
                </a:lnTo>
                <a:lnTo>
                  <a:pt x="2364782" y="2540293"/>
                </a:lnTo>
                <a:lnTo>
                  <a:pt x="0" y="25402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34570" y="1620184"/>
            <a:ext cx="8749427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b="true" sz="49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Results and Benefits for Users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15056" y="4164306"/>
            <a:ext cx="11918752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5" indent="-388622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Faster j</a:t>
            </a: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 recruitment process.</a:t>
            </a:r>
          </a:p>
          <a:p>
            <a:pPr algn="l" marL="777245" indent="-388622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More accurate matching.</a:t>
            </a:r>
          </a:p>
          <a:p>
            <a:pPr algn="l" marL="777245" indent="-388622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Better candidate-job alignment.</a:t>
            </a:r>
          </a:p>
          <a:p>
            <a:pPr algn="l" marL="777245" indent="-388622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Enhanced user experience for recruiters and job seekers.</a:t>
            </a:r>
          </a:p>
          <a:p>
            <a:pPr algn="ctr">
              <a:lnSpc>
                <a:spcPts val="59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F8">
                <a:alpha val="100000"/>
              </a:srgbClr>
            </a:gs>
            <a:gs pos="100000">
              <a:srgbClr val="F3F3F2">
                <a:alpha val="100000"/>
              </a:srgbClr>
            </a:gs>
          </a:gsLst>
          <a:lin ang="54007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65393" y="-4233630"/>
            <a:ext cx="5276630" cy="8804590"/>
          </a:xfrm>
          <a:custGeom>
            <a:avLst/>
            <a:gdLst/>
            <a:ahLst/>
            <a:cxnLst/>
            <a:rect r="r" b="b" t="t" l="l"/>
            <a:pathLst>
              <a:path h="8804590" w="5276630">
                <a:moveTo>
                  <a:pt x="0" y="0"/>
                </a:moveTo>
                <a:lnTo>
                  <a:pt x="5276630" y="0"/>
                </a:lnTo>
                <a:lnTo>
                  <a:pt x="5276630" y="8804590"/>
                </a:lnTo>
                <a:lnTo>
                  <a:pt x="0" y="8804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74512" y="-1177676"/>
            <a:ext cx="5276630" cy="8804590"/>
          </a:xfrm>
          <a:custGeom>
            <a:avLst/>
            <a:gdLst/>
            <a:ahLst/>
            <a:cxnLst/>
            <a:rect r="r" b="b" t="t" l="l"/>
            <a:pathLst>
              <a:path h="8804590" w="5276630">
                <a:moveTo>
                  <a:pt x="0" y="0"/>
                </a:moveTo>
                <a:lnTo>
                  <a:pt x="5276630" y="0"/>
                </a:lnTo>
                <a:lnTo>
                  <a:pt x="5276630" y="8804590"/>
                </a:lnTo>
                <a:lnTo>
                  <a:pt x="0" y="8804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2059513" y="6439456"/>
            <a:ext cx="12584250" cy="19050"/>
          </a:xfrm>
          <a:prstGeom prst="line">
            <a:avLst/>
          </a:prstGeom>
          <a:ln cap="rnd" w="9525">
            <a:solidFill>
              <a:srgbClr val="3636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793061" y="2615019"/>
            <a:ext cx="692455" cy="674829"/>
          </a:xfrm>
          <a:custGeom>
            <a:avLst/>
            <a:gdLst/>
            <a:ahLst/>
            <a:cxnLst/>
            <a:rect r="r" b="b" t="t" l="l"/>
            <a:pathLst>
              <a:path h="674829" w="692455">
                <a:moveTo>
                  <a:pt x="0" y="0"/>
                </a:moveTo>
                <a:lnTo>
                  <a:pt x="692454" y="0"/>
                </a:lnTo>
                <a:lnTo>
                  <a:pt x="692454" y="674828"/>
                </a:lnTo>
                <a:lnTo>
                  <a:pt x="0" y="674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36145" y="6834797"/>
            <a:ext cx="1042258" cy="792116"/>
          </a:xfrm>
          <a:custGeom>
            <a:avLst/>
            <a:gdLst/>
            <a:ahLst/>
            <a:cxnLst/>
            <a:rect r="r" b="b" t="t" l="l"/>
            <a:pathLst>
              <a:path h="792116" w="1042258">
                <a:moveTo>
                  <a:pt x="0" y="0"/>
                </a:moveTo>
                <a:lnTo>
                  <a:pt x="1042258" y="0"/>
                </a:lnTo>
                <a:lnTo>
                  <a:pt x="1042258" y="792117"/>
                </a:lnTo>
                <a:lnTo>
                  <a:pt x="0" y="792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08838" y="1028700"/>
            <a:ext cx="1307032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b="true" sz="49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Limitations &amp; Opportunities for Improvement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232612" y="3213647"/>
            <a:ext cx="11446550" cy="271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</a:p>
          <a:p>
            <a:pPr algn="l" marL="777240" indent="-388620" lvl="1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Dependent on job description quality.</a:t>
            </a:r>
          </a:p>
          <a:p>
            <a:pPr algn="l" marL="777240" indent="-388620" lvl="1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Processing speed for extremely large datasets.</a:t>
            </a:r>
          </a:p>
          <a:p>
            <a:pPr algn="l" marL="777240" indent="-388620" lvl="1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Limited to text-based resumes (no multimedia parsing)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232612" y="2595969"/>
            <a:ext cx="3906676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b="true" sz="40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Limitations: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2838" y="7579289"/>
            <a:ext cx="16682324" cy="238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</a:p>
          <a:p>
            <a:pPr algn="l" marL="777240" indent="-388620" lvl="1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Multilingual Support: Process resumes and job descriptions in multiple languages.</a:t>
            </a:r>
          </a:p>
          <a:p>
            <a:pPr algn="l" marL="777240" indent="-388620" lvl="1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Custom Weighting: Allow recruiters to prioritize certain skills.</a:t>
            </a:r>
          </a:p>
          <a:p>
            <a:pPr algn="ctr">
              <a:lnSpc>
                <a:spcPts val="59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950639"/>
            <a:ext cx="3707445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b="true" sz="40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Future Scope: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F8">
                <a:alpha val="100000"/>
              </a:srgbClr>
            </a:gs>
            <a:gs pos="100000">
              <a:srgbClr val="F3F3F2">
                <a:alpha val="100000"/>
              </a:srgbClr>
            </a:gs>
          </a:gsLst>
          <a:lin ang="54007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167764" y="6245868"/>
            <a:ext cx="5276630" cy="8804590"/>
          </a:xfrm>
          <a:custGeom>
            <a:avLst/>
            <a:gdLst/>
            <a:ahLst/>
            <a:cxnLst/>
            <a:rect r="r" b="b" t="t" l="l"/>
            <a:pathLst>
              <a:path h="8804590" w="5276630">
                <a:moveTo>
                  <a:pt x="0" y="0"/>
                </a:moveTo>
                <a:lnTo>
                  <a:pt x="5276630" y="0"/>
                </a:lnTo>
                <a:lnTo>
                  <a:pt x="5276630" y="8804590"/>
                </a:lnTo>
                <a:lnTo>
                  <a:pt x="0" y="8804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61545" y="805404"/>
            <a:ext cx="870472" cy="975771"/>
          </a:xfrm>
          <a:custGeom>
            <a:avLst/>
            <a:gdLst/>
            <a:ahLst/>
            <a:cxnLst/>
            <a:rect r="r" b="b" t="t" l="l"/>
            <a:pathLst>
              <a:path h="975771" w="870472">
                <a:moveTo>
                  <a:pt x="0" y="0"/>
                </a:moveTo>
                <a:lnTo>
                  <a:pt x="870472" y="0"/>
                </a:lnTo>
                <a:lnTo>
                  <a:pt x="870472" y="975771"/>
                </a:lnTo>
                <a:lnTo>
                  <a:pt x="0" y="9757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58374" y="1028700"/>
            <a:ext cx="3282196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b="true" sz="49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6401" y="2707288"/>
            <a:ext cx="17595197" cy="552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3280" indent="-391640" lvl="1">
              <a:lnSpc>
                <a:spcPts val="4353"/>
              </a:lnSpc>
              <a:buFont typeface="Arial"/>
              <a:buChar char="•"/>
            </a:pPr>
            <a:r>
              <a:rPr lang="en-US" b="true" sz="3627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</a:t>
            </a:r>
            <a:r>
              <a:rPr lang="en-US" b="true" sz="3627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his project harnesses the power of cosine similarity and NLP techniques to transform resumes into actionable insights. </a:t>
            </a:r>
          </a:p>
          <a:p>
            <a:pPr algn="l" marL="783280" indent="-391640" lvl="1">
              <a:lnSpc>
                <a:spcPts val="4353"/>
              </a:lnSpc>
              <a:buFont typeface="Arial"/>
              <a:buChar char="•"/>
            </a:pPr>
            <a:r>
              <a:rPr lang="en-US" b="true" sz="3627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By comparing resumes with job descriptions, we generate key metrics such as similarity scores, keyword matches, sentiment analysis, and experience extraction. </a:t>
            </a:r>
          </a:p>
          <a:p>
            <a:pPr algn="l" marL="783280" indent="-391640" lvl="1">
              <a:lnSpc>
                <a:spcPts val="4353"/>
              </a:lnSpc>
              <a:buFont typeface="Arial"/>
              <a:buChar char="•"/>
            </a:pPr>
            <a:r>
              <a:rPr lang="en-US" b="true" sz="3627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With intuitive visualizations, this tool provides job seekers with a clear and impactful way to fine-tune their resumes, ensuring they stand out and align perfectly with job requirements. </a:t>
            </a:r>
          </a:p>
          <a:p>
            <a:pPr algn="l" marL="783280" indent="-391640" lvl="1">
              <a:lnSpc>
                <a:spcPts val="4353"/>
              </a:lnSpc>
              <a:buFont typeface="Arial"/>
              <a:buChar char="•"/>
            </a:pPr>
            <a:r>
              <a:rPr lang="en-US" b="true" sz="3627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Ultimately, it empowers candidates to enhance their chances of success in today’s competitive job market.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F8">
                <a:alpha val="100000"/>
              </a:srgbClr>
            </a:gs>
            <a:gs pos="100000">
              <a:srgbClr val="F3F3F2">
                <a:alpha val="100000"/>
              </a:srgbClr>
            </a:gs>
          </a:gsLst>
          <a:lin ang="54007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85268" y="4465181"/>
            <a:ext cx="7315200" cy="1356637"/>
          </a:xfrm>
          <a:custGeom>
            <a:avLst/>
            <a:gdLst/>
            <a:ahLst/>
            <a:cxnLst/>
            <a:rect r="r" b="b" t="t" l="l"/>
            <a:pathLst>
              <a:path h="1356637" w="7315200">
                <a:moveTo>
                  <a:pt x="0" y="0"/>
                </a:moveTo>
                <a:lnTo>
                  <a:pt x="7315200" y="0"/>
                </a:lnTo>
                <a:lnTo>
                  <a:pt x="7315200" y="1356638"/>
                </a:lnTo>
                <a:lnTo>
                  <a:pt x="0" y="1356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F8">
                <a:alpha val="100000"/>
              </a:srgbClr>
            </a:gs>
            <a:gs pos="100000">
              <a:srgbClr val="F3F3F2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167986" y="7159368"/>
            <a:ext cx="5276630" cy="8804590"/>
          </a:xfrm>
          <a:custGeom>
            <a:avLst/>
            <a:gdLst/>
            <a:ahLst/>
            <a:cxnLst/>
            <a:rect r="r" b="b" t="t" l="l"/>
            <a:pathLst>
              <a:path h="8804590" w="5276630">
                <a:moveTo>
                  <a:pt x="0" y="0"/>
                </a:moveTo>
                <a:lnTo>
                  <a:pt x="5276630" y="0"/>
                </a:lnTo>
                <a:lnTo>
                  <a:pt x="5276630" y="8804590"/>
                </a:lnTo>
                <a:lnTo>
                  <a:pt x="0" y="8804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64222" y="-4052982"/>
            <a:ext cx="6455968" cy="7378268"/>
          </a:xfrm>
          <a:custGeom>
            <a:avLst/>
            <a:gdLst/>
            <a:ahLst/>
            <a:cxnLst/>
            <a:rect r="r" b="b" t="t" l="l"/>
            <a:pathLst>
              <a:path h="7378268" w="6455968">
                <a:moveTo>
                  <a:pt x="0" y="0"/>
                </a:moveTo>
                <a:lnTo>
                  <a:pt x="6455968" y="0"/>
                </a:lnTo>
                <a:lnTo>
                  <a:pt x="6455968" y="7378268"/>
                </a:lnTo>
                <a:lnTo>
                  <a:pt x="0" y="7378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9001" y="2957136"/>
            <a:ext cx="4285133" cy="6532642"/>
          </a:xfrm>
          <a:custGeom>
            <a:avLst/>
            <a:gdLst/>
            <a:ahLst/>
            <a:cxnLst/>
            <a:rect r="r" b="b" t="t" l="l"/>
            <a:pathLst>
              <a:path h="6532642" w="4285133">
                <a:moveTo>
                  <a:pt x="0" y="0"/>
                </a:moveTo>
                <a:lnTo>
                  <a:pt x="4285134" y="0"/>
                </a:lnTo>
                <a:lnTo>
                  <a:pt x="4285134" y="6532642"/>
                </a:lnTo>
                <a:lnTo>
                  <a:pt x="0" y="65326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58783" y="257742"/>
            <a:ext cx="5646269" cy="4389974"/>
          </a:xfrm>
          <a:custGeom>
            <a:avLst/>
            <a:gdLst/>
            <a:ahLst/>
            <a:cxnLst/>
            <a:rect r="r" b="b" t="t" l="l"/>
            <a:pathLst>
              <a:path h="4389974" w="5646269">
                <a:moveTo>
                  <a:pt x="0" y="0"/>
                </a:moveTo>
                <a:lnTo>
                  <a:pt x="5646269" y="0"/>
                </a:lnTo>
                <a:lnTo>
                  <a:pt x="5646269" y="4389975"/>
                </a:lnTo>
                <a:lnTo>
                  <a:pt x="0" y="43899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4051" y="763919"/>
            <a:ext cx="1312322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0"/>
              </a:lnSpc>
            </a:pPr>
            <a:r>
              <a:rPr lang="en-US" b="true" sz="5033">
                <a:solidFill>
                  <a:srgbClr val="36363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The Recruitment Challenge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94203" y="3977792"/>
            <a:ext cx="10382042" cy="50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5"/>
              </a:lnSpc>
            </a:pPr>
          </a:p>
          <a:p>
            <a:pPr algn="l" marL="784327" indent="-392164" lvl="1">
              <a:lnSpc>
                <a:spcPts val="5085"/>
              </a:lnSpc>
              <a:buFont typeface="Arial"/>
              <a:buChar char="•"/>
            </a:pPr>
            <a:r>
              <a:rPr lang="en-US" sz="3632">
                <a:solidFill>
                  <a:srgbClr val="36363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Recruiters often spend 23% of their time reviewing resumes manually</a:t>
            </a:r>
          </a:p>
          <a:p>
            <a:pPr algn="l" marL="784327" indent="-392164" lvl="1">
              <a:lnSpc>
                <a:spcPts val="5085"/>
              </a:lnSpc>
              <a:buFont typeface="Arial"/>
              <a:buChar char="•"/>
            </a:pPr>
            <a:r>
              <a:rPr lang="en-US" sz="3632">
                <a:solidFill>
                  <a:srgbClr val="36363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Manual review of resumes is time-consuming.</a:t>
            </a:r>
          </a:p>
          <a:p>
            <a:pPr algn="l" marL="784327" indent="-392164" lvl="1">
              <a:lnSpc>
                <a:spcPts val="5085"/>
              </a:lnSpc>
              <a:buFont typeface="Arial"/>
              <a:buChar char="•"/>
            </a:pPr>
            <a:r>
              <a:rPr lang="en-US" sz="3632">
                <a:solidFill>
                  <a:srgbClr val="36363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High volume of resumes lea</a:t>
            </a:r>
            <a:r>
              <a:rPr lang="en-US" sz="3632">
                <a:solidFill>
                  <a:srgbClr val="36363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ds to errors and bias.</a:t>
            </a:r>
          </a:p>
          <a:p>
            <a:pPr algn="l" marL="784327" indent="-392164" lvl="1">
              <a:lnSpc>
                <a:spcPts val="5085"/>
              </a:lnSpc>
              <a:buFont typeface="Arial"/>
              <a:buChar char="•"/>
            </a:pPr>
            <a:r>
              <a:rPr lang="en-US" sz="3632">
                <a:solidFill>
                  <a:srgbClr val="36363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Matching candidates to the right jobs can be inefficient.</a:t>
            </a:r>
          </a:p>
          <a:p>
            <a:pPr algn="ctr">
              <a:lnSpc>
                <a:spcPts val="508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231752" y="3647593"/>
            <a:ext cx="3447455" cy="6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true">
                <a:solidFill>
                  <a:srgbClr val="36363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Key Problems 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F8">
                <a:alpha val="100000"/>
              </a:srgbClr>
            </a:gs>
            <a:gs pos="100000">
              <a:srgbClr val="F3F3F2">
                <a:alpha val="100000"/>
              </a:srgbClr>
            </a:gs>
          </a:gsLst>
          <a:lin ang="54007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62018" y="4978516"/>
            <a:ext cx="6455968" cy="7378268"/>
          </a:xfrm>
          <a:custGeom>
            <a:avLst/>
            <a:gdLst/>
            <a:ahLst/>
            <a:cxnLst/>
            <a:rect r="r" b="b" t="t" l="l"/>
            <a:pathLst>
              <a:path h="7378268" w="6455968">
                <a:moveTo>
                  <a:pt x="0" y="0"/>
                </a:moveTo>
                <a:lnTo>
                  <a:pt x="6455968" y="0"/>
                </a:lnTo>
                <a:lnTo>
                  <a:pt x="6455968" y="7378268"/>
                </a:lnTo>
                <a:lnTo>
                  <a:pt x="0" y="73782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64086" y="1571316"/>
            <a:ext cx="5276630" cy="8804590"/>
          </a:xfrm>
          <a:custGeom>
            <a:avLst/>
            <a:gdLst/>
            <a:ahLst/>
            <a:cxnLst/>
            <a:rect r="r" b="b" t="t" l="l"/>
            <a:pathLst>
              <a:path h="8804590" w="5276630">
                <a:moveTo>
                  <a:pt x="0" y="0"/>
                </a:moveTo>
                <a:lnTo>
                  <a:pt x="5276630" y="0"/>
                </a:lnTo>
                <a:lnTo>
                  <a:pt x="5276630" y="8804590"/>
                </a:lnTo>
                <a:lnTo>
                  <a:pt x="0" y="8804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96900" y="2648672"/>
            <a:ext cx="7787983" cy="5840987"/>
          </a:xfrm>
          <a:custGeom>
            <a:avLst/>
            <a:gdLst/>
            <a:ahLst/>
            <a:cxnLst/>
            <a:rect r="r" b="b" t="t" l="l"/>
            <a:pathLst>
              <a:path h="5840987" w="7787983">
                <a:moveTo>
                  <a:pt x="0" y="0"/>
                </a:moveTo>
                <a:lnTo>
                  <a:pt x="7787983" y="0"/>
                </a:lnTo>
                <a:lnTo>
                  <a:pt x="7787983" y="5840988"/>
                </a:lnTo>
                <a:lnTo>
                  <a:pt x="0" y="58409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5233" y="-30716"/>
            <a:ext cx="2803882" cy="3089677"/>
          </a:xfrm>
          <a:custGeom>
            <a:avLst/>
            <a:gdLst/>
            <a:ahLst/>
            <a:cxnLst/>
            <a:rect r="r" b="b" t="t" l="l"/>
            <a:pathLst>
              <a:path h="3089677" w="2803882">
                <a:moveTo>
                  <a:pt x="0" y="0"/>
                </a:moveTo>
                <a:lnTo>
                  <a:pt x="2803882" y="0"/>
                </a:lnTo>
                <a:lnTo>
                  <a:pt x="2803882" y="3089677"/>
                </a:lnTo>
                <a:lnTo>
                  <a:pt x="0" y="30896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45127" y="742597"/>
            <a:ext cx="1379774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36363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What We Aim to Achieve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1941" y="5964086"/>
            <a:ext cx="9370587" cy="308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</a:p>
          <a:p>
            <a:pPr algn="l" marL="777234" indent="-388617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36363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Faster resume screening.</a:t>
            </a:r>
          </a:p>
          <a:p>
            <a:pPr algn="l" marL="777234" indent="-388617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36363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More accurate matches based on skill and experience.</a:t>
            </a:r>
          </a:p>
          <a:p>
            <a:pPr algn="l" marL="777234" indent="-388617" lvl="1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36363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Reduced recruiter bias.</a:t>
            </a:r>
          </a:p>
          <a:p>
            <a:pPr algn="l">
              <a:lnSpc>
                <a:spcPts val="431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173532" y="5344961"/>
            <a:ext cx="2186226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b="true" sz="4000">
                <a:solidFill>
                  <a:srgbClr val="36363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Benefits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3052" y="3668561"/>
            <a:ext cx="9905286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0"/>
              </a:lnSpc>
              <a:spcBef>
                <a:spcPct val="0"/>
              </a:spcBef>
            </a:pPr>
            <a:r>
              <a:rPr lang="en-US" sz="3642">
                <a:solidFill>
                  <a:srgbClr val="36363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Introduce a system that a</a:t>
            </a:r>
            <a:r>
              <a:rPr lang="en-US" sz="3642">
                <a:solidFill>
                  <a:srgbClr val="36363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utomates and optimizes </a:t>
            </a:r>
          </a:p>
          <a:p>
            <a:pPr algn="ctr">
              <a:lnSpc>
                <a:spcPts val="4370"/>
              </a:lnSpc>
              <a:spcBef>
                <a:spcPct val="0"/>
              </a:spcBef>
            </a:pPr>
            <a:r>
              <a:rPr lang="en-US" sz="3642">
                <a:solidFill>
                  <a:srgbClr val="363636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resume and job description matching process</a:t>
            </a:r>
          </a:p>
          <a:p>
            <a:pPr algn="ctr">
              <a:lnSpc>
                <a:spcPts val="468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F8">
                <a:alpha val="100000"/>
              </a:srgbClr>
            </a:gs>
            <a:gs pos="100000">
              <a:srgbClr val="F3F3F2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52146" y="4024992"/>
            <a:ext cx="5276630" cy="8804590"/>
          </a:xfrm>
          <a:custGeom>
            <a:avLst/>
            <a:gdLst/>
            <a:ahLst/>
            <a:cxnLst/>
            <a:rect r="r" b="b" t="t" l="l"/>
            <a:pathLst>
              <a:path h="8804590" w="5276630">
                <a:moveTo>
                  <a:pt x="0" y="0"/>
                </a:moveTo>
                <a:lnTo>
                  <a:pt x="5276630" y="0"/>
                </a:lnTo>
                <a:lnTo>
                  <a:pt x="5276630" y="8804590"/>
                </a:lnTo>
                <a:lnTo>
                  <a:pt x="0" y="8804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45340" y="5450736"/>
            <a:ext cx="6456474" cy="7378846"/>
          </a:xfrm>
          <a:custGeom>
            <a:avLst/>
            <a:gdLst/>
            <a:ahLst/>
            <a:cxnLst/>
            <a:rect r="r" b="b" t="t" l="l"/>
            <a:pathLst>
              <a:path h="7378846" w="6456474">
                <a:moveTo>
                  <a:pt x="0" y="0"/>
                </a:moveTo>
                <a:lnTo>
                  <a:pt x="6456474" y="0"/>
                </a:lnTo>
                <a:lnTo>
                  <a:pt x="6456474" y="7378846"/>
                </a:lnTo>
                <a:lnTo>
                  <a:pt x="0" y="7378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27293" y="348465"/>
            <a:ext cx="2082225" cy="1783142"/>
          </a:xfrm>
          <a:custGeom>
            <a:avLst/>
            <a:gdLst/>
            <a:ahLst/>
            <a:cxnLst/>
            <a:rect r="r" b="b" t="t" l="l"/>
            <a:pathLst>
              <a:path h="1783142" w="2082225">
                <a:moveTo>
                  <a:pt x="0" y="0"/>
                </a:moveTo>
                <a:lnTo>
                  <a:pt x="2082225" y="0"/>
                </a:lnTo>
                <a:lnTo>
                  <a:pt x="2082225" y="1783142"/>
                </a:lnTo>
                <a:lnTo>
                  <a:pt x="0" y="17831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7517" y="2572762"/>
            <a:ext cx="14714289" cy="3966208"/>
          </a:xfrm>
          <a:custGeom>
            <a:avLst/>
            <a:gdLst/>
            <a:ahLst/>
            <a:cxnLst/>
            <a:rect r="r" b="b" t="t" l="l"/>
            <a:pathLst>
              <a:path h="3966208" w="14714289">
                <a:moveTo>
                  <a:pt x="0" y="0"/>
                </a:moveTo>
                <a:lnTo>
                  <a:pt x="14714289" y="0"/>
                </a:lnTo>
                <a:lnTo>
                  <a:pt x="14714289" y="3966207"/>
                </a:lnTo>
                <a:lnTo>
                  <a:pt x="0" y="39662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733" r="-9402" b="-328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07330" y="7756598"/>
            <a:ext cx="13102433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5" indent="-377828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Easy-to-use interface for uploading resumes (drag-and-drop).  </a:t>
            </a:r>
          </a:p>
          <a:p>
            <a:pPr algn="l" marL="755655" indent="-377828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Text area for job descriptions.  </a:t>
            </a:r>
          </a:p>
          <a:p>
            <a:pPr algn="l" marL="755655" indent="-377828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Visual results in the form of graphs, charts, and word clouds.  </a:t>
            </a:r>
          </a:p>
          <a:p>
            <a:pPr algn="l" marL="755655" indent="-377828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Real-time feedback on similarity scores and sentiment. 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14812" y="863798"/>
            <a:ext cx="8078867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b="true" sz="49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Interactive User Experience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31200" y="6938192"/>
            <a:ext cx="621280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 interactive web-based UI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F8">
                <a:alpha val="100000"/>
              </a:srgbClr>
            </a:gs>
            <a:gs pos="100000">
              <a:srgbClr val="F3F3F2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39936" y="8289318"/>
            <a:ext cx="5276630" cy="8804590"/>
          </a:xfrm>
          <a:custGeom>
            <a:avLst/>
            <a:gdLst/>
            <a:ahLst/>
            <a:cxnLst/>
            <a:rect r="r" b="b" t="t" l="l"/>
            <a:pathLst>
              <a:path h="8804590" w="5276630">
                <a:moveTo>
                  <a:pt x="0" y="0"/>
                </a:moveTo>
                <a:lnTo>
                  <a:pt x="5276630" y="0"/>
                </a:lnTo>
                <a:lnTo>
                  <a:pt x="5276630" y="8804590"/>
                </a:lnTo>
                <a:lnTo>
                  <a:pt x="0" y="8804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75134" y="-3259208"/>
            <a:ext cx="5407669" cy="4731698"/>
          </a:xfrm>
          <a:custGeom>
            <a:avLst/>
            <a:gdLst/>
            <a:ahLst/>
            <a:cxnLst/>
            <a:rect r="r" b="b" t="t" l="l"/>
            <a:pathLst>
              <a:path h="4731698" w="5407669">
                <a:moveTo>
                  <a:pt x="0" y="0"/>
                </a:moveTo>
                <a:lnTo>
                  <a:pt x="5407668" y="0"/>
                </a:lnTo>
                <a:lnTo>
                  <a:pt x="5407668" y="4731698"/>
                </a:lnTo>
                <a:lnTo>
                  <a:pt x="0" y="47316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87830" y="0"/>
            <a:ext cx="9000170" cy="10287000"/>
          </a:xfrm>
          <a:custGeom>
            <a:avLst/>
            <a:gdLst/>
            <a:ahLst/>
            <a:cxnLst/>
            <a:rect r="r" b="b" t="t" l="l"/>
            <a:pathLst>
              <a:path h="10287000" w="9000170">
                <a:moveTo>
                  <a:pt x="0" y="0"/>
                </a:moveTo>
                <a:lnTo>
                  <a:pt x="9000170" y="0"/>
                </a:lnTo>
                <a:lnTo>
                  <a:pt x="90001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8947" t="0" r="-3894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032317"/>
            <a:ext cx="7429858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b="true" sz="49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Robust Backend 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1101" y="3344619"/>
            <a:ext cx="8745056" cy="542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5" indent="-388622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Resume parsing for multiple formats (PDF, DOCX, TXT).  </a:t>
            </a:r>
          </a:p>
          <a:p>
            <a:pPr algn="l" marL="777245" indent="-388622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Keyword extraction and similarity scoring using NLP techniques.  </a:t>
            </a:r>
          </a:p>
          <a:p>
            <a:pPr algn="l" marL="777245" indent="-388622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Sentiment analysis for tone and intent detection.  </a:t>
            </a:r>
          </a:p>
          <a:p>
            <a:pPr algn="l" marL="777245" indent="-388622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Experience calculation based on extracted time frames.  </a:t>
            </a:r>
          </a:p>
          <a:p>
            <a:pPr algn="l" marL="777245" indent="-388622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Visualization of results (bar charts, pie charts, and word clouds)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F8">
                <a:alpha val="100000"/>
              </a:srgbClr>
            </a:gs>
            <a:gs pos="100000">
              <a:srgbClr val="F3F3F2">
                <a:alpha val="100000"/>
              </a:srgbClr>
            </a:gs>
          </a:gsLst>
          <a:lin ang="5400012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" y="8191518"/>
            <a:ext cx="5276630" cy="8804590"/>
          </a:xfrm>
          <a:custGeom>
            <a:avLst/>
            <a:gdLst/>
            <a:ahLst/>
            <a:cxnLst/>
            <a:rect r="r" b="b" t="t" l="l"/>
            <a:pathLst>
              <a:path h="8804590" w="5276630">
                <a:moveTo>
                  <a:pt x="0" y="0"/>
                </a:moveTo>
                <a:lnTo>
                  <a:pt x="5276630" y="0"/>
                </a:lnTo>
                <a:lnTo>
                  <a:pt x="5276630" y="8804590"/>
                </a:lnTo>
                <a:lnTo>
                  <a:pt x="0" y="8804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73694" y="7583661"/>
            <a:ext cx="5276630" cy="8804590"/>
          </a:xfrm>
          <a:custGeom>
            <a:avLst/>
            <a:gdLst/>
            <a:ahLst/>
            <a:cxnLst/>
            <a:rect r="r" b="b" t="t" l="l"/>
            <a:pathLst>
              <a:path h="8804590" w="5276630">
                <a:moveTo>
                  <a:pt x="0" y="0"/>
                </a:moveTo>
                <a:lnTo>
                  <a:pt x="5276630" y="0"/>
                </a:lnTo>
                <a:lnTo>
                  <a:pt x="5276630" y="8804590"/>
                </a:lnTo>
                <a:lnTo>
                  <a:pt x="0" y="8804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44959" y="-4583128"/>
            <a:ext cx="6455968" cy="7378268"/>
          </a:xfrm>
          <a:custGeom>
            <a:avLst/>
            <a:gdLst/>
            <a:ahLst/>
            <a:cxnLst/>
            <a:rect r="r" b="b" t="t" l="l"/>
            <a:pathLst>
              <a:path h="7378268" w="6455968">
                <a:moveTo>
                  <a:pt x="0" y="0"/>
                </a:moveTo>
                <a:lnTo>
                  <a:pt x="6455968" y="0"/>
                </a:lnTo>
                <a:lnTo>
                  <a:pt x="6455968" y="7378268"/>
                </a:lnTo>
                <a:lnTo>
                  <a:pt x="0" y="7378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90896" y="578960"/>
            <a:ext cx="1390646" cy="1651955"/>
          </a:xfrm>
          <a:custGeom>
            <a:avLst/>
            <a:gdLst/>
            <a:ahLst/>
            <a:cxnLst/>
            <a:rect r="r" b="b" t="t" l="l"/>
            <a:pathLst>
              <a:path h="1651955" w="1390646">
                <a:moveTo>
                  <a:pt x="0" y="0"/>
                </a:moveTo>
                <a:lnTo>
                  <a:pt x="1390646" y="0"/>
                </a:lnTo>
                <a:lnTo>
                  <a:pt x="1390646" y="1651955"/>
                </a:lnTo>
                <a:lnTo>
                  <a:pt x="0" y="1651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008" y="4334863"/>
            <a:ext cx="5094586" cy="2987114"/>
          </a:xfrm>
          <a:custGeom>
            <a:avLst/>
            <a:gdLst/>
            <a:ahLst/>
            <a:cxnLst/>
            <a:rect r="r" b="b" t="t" l="l"/>
            <a:pathLst>
              <a:path h="2987114" w="5094586">
                <a:moveTo>
                  <a:pt x="0" y="0"/>
                </a:moveTo>
                <a:lnTo>
                  <a:pt x="5094586" y="0"/>
                </a:lnTo>
                <a:lnTo>
                  <a:pt x="5094586" y="2987114"/>
                </a:lnTo>
                <a:lnTo>
                  <a:pt x="0" y="29871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35408" y="4334863"/>
            <a:ext cx="7436013" cy="2972573"/>
          </a:xfrm>
          <a:custGeom>
            <a:avLst/>
            <a:gdLst/>
            <a:ahLst/>
            <a:cxnLst/>
            <a:rect r="r" b="b" t="t" l="l"/>
            <a:pathLst>
              <a:path h="2972573" w="7436013">
                <a:moveTo>
                  <a:pt x="0" y="0"/>
                </a:moveTo>
                <a:lnTo>
                  <a:pt x="7436013" y="0"/>
                </a:lnTo>
                <a:lnTo>
                  <a:pt x="7436013" y="2972573"/>
                </a:lnTo>
                <a:lnTo>
                  <a:pt x="0" y="29725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306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431953" y="4334863"/>
            <a:ext cx="5148118" cy="5372324"/>
          </a:xfrm>
          <a:custGeom>
            <a:avLst/>
            <a:gdLst/>
            <a:ahLst/>
            <a:cxnLst/>
            <a:rect r="r" b="b" t="t" l="l"/>
            <a:pathLst>
              <a:path h="5372324" w="5148118">
                <a:moveTo>
                  <a:pt x="0" y="0"/>
                </a:moveTo>
                <a:lnTo>
                  <a:pt x="5148118" y="0"/>
                </a:lnTo>
                <a:lnTo>
                  <a:pt x="5148118" y="5372324"/>
                </a:lnTo>
                <a:lnTo>
                  <a:pt x="0" y="53723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41917" y="1028700"/>
            <a:ext cx="3804166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b="true" sz="49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Key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6320" y="3066826"/>
            <a:ext cx="430396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1) Similarity Scores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44920" y="3066826"/>
            <a:ext cx="551938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3) Experience  information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80154" y="3066826"/>
            <a:ext cx="3251716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2) Visualization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F8">
                <a:alpha val="100000"/>
              </a:srgbClr>
            </a:gs>
            <a:gs pos="100000">
              <a:srgbClr val="F3F3F2">
                <a:alpha val="100000"/>
              </a:srgbClr>
            </a:gs>
          </a:gsLst>
          <a:lin ang="54007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698527"/>
            <a:ext cx="5276630" cy="8804590"/>
          </a:xfrm>
          <a:custGeom>
            <a:avLst/>
            <a:gdLst/>
            <a:ahLst/>
            <a:cxnLst/>
            <a:rect r="r" b="b" t="t" l="l"/>
            <a:pathLst>
              <a:path h="8804590" w="5276630">
                <a:moveTo>
                  <a:pt x="0" y="0"/>
                </a:moveTo>
                <a:lnTo>
                  <a:pt x="5276630" y="0"/>
                </a:lnTo>
                <a:lnTo>
                  <a:pt x="5276630" y="8804590"/>
                </a:lnTo>
                <a:lnTo>
                  <a:pt x="0" y="8804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32032" y="-4316744"/>
            <a:ext cx="6455968" cy="7378268"/>
          </a:xfrm>
          <a:custGeom>
            <a:avLst/>
            <a:gdLst/>
            <a:ahLst/>
            <a:cxnLst/>
            <a:rect r="r" b="b" t="t" l="l"/>
            <a:pathLst>
              <a:path h="7378268" w="6455968">
                <a:moveTo>
                  <a:pt x="0" y="0"/>
                </a:moveTo>
                <a:lnTo>
                  <a:pt x="6455968" y="0"/>
                </a:lnTo>
                <a:lnTo>
                  <a:pt x="6455968" y="7378268"/>
                </a:lnTo>
                <a:lnTo>
                  <a:pt x="0" y="73782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90701" y="5528306"/>
            <a:ext cx="4256396" cy="1956485"/>
          </a:xfrm>
          <a:custGeom>
            <a:avLst/>
            <a:gdLst/>
            <a:ahLst/>
            <a:cxnLst/>
            <a:rect r="r" b="b" t="t" l="l"/>
            <a:pathLst>
              <a:path h="1956485" w="4256396">
                <a:moveTo>
                  <a:pt x="0" y="0"/>
                </a:moveTo>
                <a:lnTo>
                  <a:pt x="4256396" y="0"/>
                </a:lnTo>
                <a:lnTo>
                  <a:pt x="4256396" y="1956485"/>
                </a:lnTo>
                <a:lnTo>
                  <a:pt x="0" y="19564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90701" y="1453337"/>
            <a:ext cx="4256396" cy="3759299"/>
          </a:xfrm>
          <a:custGeom>
            <a:avLst/>
            <a:gdLst/>
            <a:ahLst/>
            <a:cxnLst/>
            <a:rect r="r" b="b" t="t" l="l"/>
            <a:pathLst>
              <a:path h="3759299" w="4256396">
                <a:moveTo>
                  <a:pt x="0" y="0"/>
                </a:moveTo>
                <a:lnTo>
                  <a:pt x="4256396" y="0"/>
                </a:lnTo>
                <a:lnTo>
                  <a:pt x="4256396" y="3759298"/>
                </a:lnTo>
                <a:lnTo>
                  <a:pt x="0" y="37592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06137" y="5411209"/>
            <a:ext cx="5780397" cy="3393597"/>
          </a:xfrm>
          <a:custGeom>
            <a:avLst/>
            <a:gdLst/>
            <a:ahLst/>
            <a:cxnLst/>
            <a:rect r="r" b="b" t="t" l="l"/>
            <a:pathLst>
              <a:path h="3393597" w="5780397">
                <a:moveTo>
                  <a:pt x="0" y="0"/>
                </a:moveTo>
                <a:lnTo>
                  <a:pt x="5780398" y="0"/>
                </a:lnTo>
                <a:lnTo>
                  <a:pt x="5780398" y="3393597"/>
                </a:lnTo>
                <a:lnTo>
                  <a:pt x="0" y="33935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19296" y="351961"/>
            <a:ext cx="1353479" cy="1353479"/>
          </a:xfrm>
          <a:custGeom>
            <a:avLst/>
            <a:gdLst/>
            <a:ahLst/>
            <a:cxnLst/>
            <a:rect r="r" b="b" t="t" l="l"/>
            <a:pathLst>
              <a:path h="1353479" w="1353479">
                <a:moveTo>
                  <a:pt x="0" y="0"/>
                </a:moveTo>
                <a:lnTo>
                  <a:pt x="1353478" y="0"/>
                </a:lnTo>
                <a:lnTo>
                  <a:pt x="1353478" y="1353478"/>
                </a:lnTo>
                <a:lnTo>
                  <a:pt x="0" y="13534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90701" y="757238"/>
            <a:ext cx="472859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4) Sentiment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7884" y="4570539"/>
            <a:ext cx="5509368" cy="642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3"/>
              </a:lnSpc>
              <a:spcBef>
                <a:spcPct val="0"/>
              </a:spcBef>
            </a:pPr>
            <a:r>
              <a:rPr lang="en-US" b="true" sz="4194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5) Keyword Matches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F8">
                <a:alpha val="100000"/>
              </a:srgbClr>
            </a:gs>
            <a:gs pos="100000">
              <a:srgbClr val="F3F3F2">
                <a:alpha val="100000"/>
              </a:srgbClr>
            </a:gs>
          </a:gsLst>
          <a:lin ang="54007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9916" y="5202697"/>
            <a:ext cx="9281077" cy="9618637"/>
          </a:xfrm>
          <a:custGeom>
            <a:avLst/>
            <a:gdLst/>
            <a:ahLst/>
            <a:cxnLst/>
            <a:rect r="r" b="b" t="t" l="l"/>
            <a:pathLst>
              <a:path h="9618637" w="9281077">
                <a:moveTo>
                  <a:pt x="0" y="0"/>
                </a:moveTo>
                <a:lnTo>
                  <a:pt x="9281078" y="0"/>
                </a:lnTo>
                <a:lnTo>
                  <a:pt x="9281078" y="9618637"/>
                </a:lnTo>
                <a:lnTo>
                  <a:pt x="0" y="961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69172" y="-4938695"/>
            <a:ext cx="5276630" cy="8804590"/>
          </a:xfrm>
          <a:custGeom>
            <a:avLst/>
            <a:gdLst/>
            <a:ahLst/>
            <a:cxnLst/>
            <a:rect r="r" b="b" t="t" l="l"/>
            <a:pathLst>
              <a:path h="8804590" w="5276630">
                <a:moveTo>
                  <a:pt x="0" y="0"/>
                </a:moveTo>
                <a:lnTo>
                  <a:pt x="5276630" y="0"/>
                </a:lnTo>
                <a:lnTo>
                  <a:pt x="5276630" y="8804590"/>
                </a:lnTo>
                <a:lnTo>
                  <a:pt x="0" y="8804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5703743" y="7683897"/>
            <a:ext cx="12584250" cy="19050"/>
          </a:xfrm>
          <a:prstGeom prst="line">
            <a:avLst/>
          </a:prstGeom>
          <a:ln cap="rnd" w="9525">
            <a:solidFill>
              <a:srgbClr val="3636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7" y="2702447"/>
            <a:ext cx="12584250" cy="19050"/>
          </a:xfrm>
          <a:prstGeom prst="line">
            <a:avLst/>
          </a:prstGeom>
          <a:ln cap="rnd" w="9525">
            <a:solidFill>
              <a:srgbClr val="3636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067616" y="722271"/>
            <a:ext cx="1643546" cy="1980176"/>
          </a:xfrm>
          <a:custGeom>
            <a:avLst/>
            <a:gdLst/>
            <a:ahLst/>
            <a:cxnLst/>
            <a:rect r="r" b="b" t="t" l="l"/>
            <a:pathLst>
              <a:path h="1980176" w="1643546">
                <a:moveTo>
                  <a:pt x="0" y="0"/>
                </a:moveTo>
                <a:lnTo>
                  <a:pt x="1643546" y="0"/>
                </a:lnTo>
                <a:lnTo>
                  <a:pt x="1643546" y="1980176"/>
                </a:lnTo>
                <a:lnTo>
                  <a:pt x="0" y="19801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12675" y="1336121"/>
            <a:ext cx="406265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  <a:spcBef>
                <a:spcPct val="0"/>
              </a:spcBef>
            </a:pPr>
            <a:r>
              <a:rPr lang="en-US" b="true" sz="4999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How it works?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4022" y="3792997"/>
            <a:ext cx="14330362" cy="280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Step 1: User upl</a:t>
            </a:r>
            <a:r>
              <a:rPr lang="en-US" sz="35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oads resumes and job descriptions.</a:t>
            </a: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Step 2: The tool processes the data using NLP and AI models.</a:t>
            </a: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Step 3: The system calculates similarity scores and extracts key skills.</a:t>
            </a:r>
          </a:p>
          <a:p>
            <a:pPr algn="l">
              <a:lnSpc>
                <a:spcPts val="42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Step 4: Results are displayed with visualizations, filters, and search options.</a:t>
            </a:r>
          </a:p>
          <a:p>
            <a:pPr algn="ctr">
              <a:lnSpc>
                <a:spcPts val="5280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705176" y="7657080"/>
            <a:ext cx="5276630" cy="8804590"/>
          </a:xfrm>
          <a:custGeom>
            <a:avLst/>
            <a:gdLst/>
            <a:ahLst/>
            <a:cxnLst/>
            <a:rect r="r" b="b" t="t" l="l"/>
            <a:pathLst>
              <a:path h="8804590" w="5276630">
                <a:moveTo>
                  <a:pt x="0" y="0"/>
                </a:moveTo>
                <a:lnTo>
                  <a:pt x="5276630" y="0"/>
                </a:lnTo>
                <a:lnTo>
                  <a:pt x="5276630" y="8804590"/>
                </a:lnTo>
                <a:lnTo>
                  <a:pt x="0" y="88045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9DAF8">
                <a:alpha val="100000"/>
              </a:srgbClr>
            </a:gs>
            <a:gs pos="100000">
              <a:srgbClr val="F3F3F2">
                <a:alpha val="100000"/>
              </a:srgbClr>
            </a:gs>
          </a:gsLst>
          <a:lin ang="54007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44322" y="-3383106"/>
            <a:ext cx="6456474" cy="7378846"/>
          </a:xfrm>
          <a:custGeom>
            <a:avLst/>
            <a:gdLst/>
            <a:ahLst/>
            <a:cxnLst/>
            <a:rect r="r" b="b" t="t" l="l"/>
            <a:pathLst>
              <a:path h="7378846" w="6456474">
                <a:moveTo>
                  <a:pt x="0" y="0"/>
                </a:moveTo>
                <a:lnTo>
                  <a:pt x="6456474" y="0"/>
                </a:lnTo>
                <a:lnTo>
                  <a:pt x="6456474" y="7378846"/>
                </a:lnTo>
                <a:lnTo>
                  <a:pt x="0" y="73788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5814" y="-5035082"/>
            <a:ext cx="5276630" cy="8804590"/>
          </a:xfrm>
          <a:custGeom>
            <a:avLst/>
            <a:gdLst/>
            <a:ahLst/>
            <a:cxnLst/>
            <a:rect r="r" b="b" t="t" l="l"/>
            <a:pathLst>
              <a:path h="8804590" w="5276630">
                <a:moveTo>
                  <a:pt x="0" y="0"/>
                </a:moveTo>
                <a:lnTo>
                  <a:pt x="5276630" y="0"/>
                </a:lnTo>
                <a:lnTo>
                  <a:pt x="5276630" y="8804590"/>
                </a:lnTo>
                <a:lnTo>
                  <a:pt x="0" y="88045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5387268">
            <a:off x="1214157" y="10753650"/>
            <a:ext cx="5143685" cy="0"/>
          </a:xfrm>
          <a:prstGeom prst="line">
            <a:avLst/>
          </a:prstGeom>
          <a:ln cap="rnd" w="9525">
            <a:solidFill>
              <a:srgbClr val="3636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5387268">
            <a:off x="11933157" y="10753650"/>
            <a:ext cx="5143685" cy="0"/>
          </a:xfrm>
          <a:prstGeom prst="line">
            <a:avLst/>
          </a:prstGeom>
          <a:ln cap="rnd" w="9525">
            <a:solidFill>
              <a:srgbClr val="36363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203423" y="2414360"/>
            <a:ext cx="9900204" cy="6596011"/>
          </a:xfrm>
          <a:custGeom>
            <a:avLst/>
            <a:gdLst/>
            <a:ahLst/>
            <a:cxnLst/>
            <a:rect r="r" b="b" t="t" l="l"/>
            <a:pathLst>
              <a:path h="6596011" w="9900204">
                <a:moveTo>
                  <a:pt x="0" y="0"/>
                </a:moveTo>
                <a:lnTo>
                  <a:pt x="9900204" y="0"/>
                </a:lnTo>
                <a:lnTo>
                  <a:pt x="9900204" y="6596012"/>
                </a:lnTo>
                <a:lnTo>
                  <a:pt x="0" y="65960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95315" y="1193799"/>
            <a:ext cx="611642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>
                <a:solidFill>
                  <a:srgbClr val="363636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User Interface Demo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8956622" y="9669089"/>
            <a:ext cx="187378" cy="4002518"/>
          </a:xfrm>
          <a:prstGeom prst="line">
            <a:avLst/>
          </a:prstGeom>
          <a:ln cap="rnd" w="9525">
            <a:solidFill>
              <a:srgbClr val="36363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DAGYZeHwD5g</dc:identifier>
  <dcterms:modified xsi:type="dcterms:W3CDTF">2011-08-01T06:04:30Z</dcterms:modified>
  <cp:revision>1</cp:revision>
  <dc:title>Copy of Network Connections Style Pitch Deck by Slidesgo.pptx</dc:title>
</cp:coreProperties>
</file>